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60" r:id="rId2"/>
    <p:sldId id="261" r:id="rId3"/>
    <p:sldId id="288" r:id="rId4"/>
    <p:sldId id="308" r:id="rId5"/>
    <p:sldId id="309" r:id="rId6"/>
    <p:sldId id="310" r:id="rId7"/>
    <p:sldId id="311" r:id="rId8"/>
    <p:sldId id="312" r:id="rId9"/>
    <p:sldId id="313" r:id="rId10"/>
    <p:sldId id="314" r:id="rId11"/>
    <p:sldId id="281" r:id="rId12"/>
  </p:sldIdLst>
  <p:sldSz cx="13716000" cy="10287000"/>
  <p:notesSz cx="6858000" cy="9144000"/>
  <p:embeddedFontLst>
    <p:embeddedFont>
      <p:font typeface="Aileron" panose="00000500000000000000" pitchFamily="50" charset="0"/>
      <p:regular r:id="rId14"/>
      <p:italic r:id="rId15"/>
    </p:embeddedFont>
    <p:embeddedFont>
      <p:font typeface="Aileron Black" panose="00000A00000000000000" pitchFamily="50" charset="0"/>
      <p:bold r:id="rId16"/>
    </p:embeddedFont>
    <p:embeddedFont>
      <p:font typeface="Aileron Bold" panose="00000800000000000000" pitchFamily="50" charset="0"/>
      <p:bold r:id="rId17"/>
    </p:embeddedFont>
    <p:embeddedFont>
      <p:font typeface="Aileron Heavy" panose="00000A00000000000000" pitchFamily="50" charset="0"/>
      <p:bold r:id="rId18"/>
    </p:embeddedFont>
    <p:embeddedFont>
      <p:font typeface="Aileron Light" panose="00000400000000000000" pitchFamily="50" charset="0"/>
      <p:regular r:id="rId19"/>
    </p:embeddedFont>
    <p:embeddedFont>
      <p:font typeface="Aileron Regular" panose="020B0604020202020204" charset="0"/>
      <p:regular r:id="rId20"/>
    </p:embeddedFont>
    <p:embeddedFont>
      <p:font typeface="Altero" panose="00000500000000000000" pitchFamily="50" charset="0"/>
      <p:regular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2055A"/>
    <a:srgbClr val="16243E"/>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43502D-6843-46E4-84F3-6183129FD404}" v="56" dt="2023-04-28T08:59:59.0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22" autoAdjust="0"/>
  </p:normalViewPr>
  <p:slideViewPr>
    <p:cSldViewPr>
      <p:cViewPr varScale="1">
        <p:scale>
          <a:sx n="42" d="100"/>
          <a:sy n="42" d="100"/>
        </p:scale>
        <p:origin x="1416"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4/28/2023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11</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hyperlink" Target="https://www.flickr.com/photos/nihgov/48014859398" TargetMode="External"/><Relationship Id="rId18" Type="http://schemas.microsoft.com/office/2007/relationships/hdphoto" Target="../media/hdphoto6.wdp"/><Relationship Id="rId3" Type="http://schemas.microsoft.com/office/2007/relationships/hdphoto" Target="../media/hdphoto1.wdp"/><Relationship Id="rId7" Type="http://schemas.openxmlformats.org/officeDocument/2006/relationships/image" Target="../media/image3.png"/><Relationship Id="rId12" Type="http://schemas.microsoft.com/office/2007/relationships/hdphoto" Target="../media/hdphoto4.wdp"/><Relationship Id="rId17" Type="http://schemas.openxmlformats.org/officeDocument/2006/relationships/image" Target="../media/image6.png"/><Relationship Id="rId2" Type="http://schemas.openxmlformats.org/officeDocument/2006/relationships/image" Target="../media/image1.png"/><Relationship Id="rId16" Type="http://schemas.openxmlformats.org/officeDocument/2006/relationships/hyperlink" Target="https://www.flickr.com/photos/146824358@N03/35716061792/in/album-72157683336185951/" TargetMode="External"/><Relationship Id="rId20" Type="http://schemas.openxmlformats.org/officeDocument/2006/relationships/hyperlink" Target="https://creativecommons.org/licenses/by-nc-sa/3.0/" TargetMode="Externa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png"/><Relationship Id="rId5" Type="http://schemas.openxmlformats.org/officeDocument/2006/relationships/image" Target="../media/image2.png"/><Relationship Id="rId15" Type="http://schemas.microsoft.com/office/2007/relationships/hdphoto" Target="../media/hdphoto5.wdp"/><Relationship Id="rId10" Type="http://schemas.openxmlformats.org/officeDocument/2006/relationships/hyperlink" Target="https://creativecommons.org/licenses/by-nc-nd/3.0/" TargetMode="External"/><Relationship Id="rId19" Type="http://schemas.openxmlformats.org/officeDocument/2006/relationships/hyperlink" Target="https://www.thinkined.com/store/p123/Powdered_Blobs.html"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 Id="rId1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Coins_of_the_Philippine_peso"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pcrmns/App-Physics-157/tree/mai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en.wikipedia.org/wiki/Coins_of_the_Philippine_peso" TargetMode="External"/><Relationship Id="rId5" Type="http://schemas.openxmlformats.org/officeDocument/2006/relationships/hyperlink" Target="https://imagej.nih.gov/ij/docs/guide/146-30.html#sub:Set-Measurements..." TargetMode="External"/><Relationship Id="rId4" Type="http://schemas.openxmlformats.org/officeDocument/2006/relationships/hyperlink" Target="https://imagej.nih.gov/ij/docs/index.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ImageJ" TargetMode="External"/><Relationship Id="rId2" Type="http://schemas.openxmlformats.org/officeDocument/2006/relationships/hyperlink" Target="https://imagej.net/ij/docs/intro.html" TargetMode="Externa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en.wikipedia.org/wiki/Sand"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i.pinimg.com/originals/3f/c1/d2/3fc1d2fbdc2c61c321ae736b75e58aab.jpg" TargetMode="External"/><Relationship Id="rId1" Type="http://schemas.openxmlformats.org/officeDocument/2006/relationships/slideLayout" Target="../slideLayouts/slideLayout7.xml"/><Relationship Id="rId5" Type="http://schemas.openxmlformats.org/officeDocument/2006/relationships/image" Target="../media/image21.tif"/><Relationship Id="rId4" Type="http://schemas.openxmlformats.org/officeDocument/2006/relationships/image" Target="../media/image20.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742957"/>
            <a:ext cx="8407400" cy="1754326"/>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FEATURE EXTRACTION USING IMAGEJ</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1854995"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APRIL 21,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pic>
        <p:nvPicPr>
          <p:cNvPr id="3" name="Picture 2" descr="A picture containing decorated&#10;&#10;Description automatically generated">
            <a:extLst>
              <a:ext uri="{FF2B5EF4-FFF2-40B4-BE49-F238E27FC236}">
                <a16:creationId xmlns:a16="http://schemas.microsoft.com/office/drawing/2014/main" id="{29BE9BA6-DEAB-60E1-F172-4E84FA66461D}"/>
              </a:ext>
            </a:extLst>
          </p:cNvPr>
          <p:cNvPicPr>
            <a:picLocks noChangeAspect="1"/>
          </p:cNvPicPr>
          <p:nvPr/>
        </p:nvPicPr>
        <p:blipFill>
          <a:blip r:embed="rId11">
            <a:duotone>
              <a:prstClr val="black"/>
              <a:srgbClr val="FFFFFF">
                <a:tint val="45000"/>
                <a:satMod val="400000"/>
              </a:srgbClr>
            </a:duotone>
            <a:extLst>
              <a:ext uri="{BEBA8EAE-BF5A-486C-A8C5-ECC9F3942E4B}">
                <a14:imgProps xmlns:a14="http://schemas.microsoft.com/office/drawing/2010/main">
                  <a14:imgLayer r:embed="rId12">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452355" y="1671154"/>
            <a:ext cx="3495999" cy="2246021"/>
          </a:xfrm>
          <a:prstGeom prst="rect">
            <a:avLst/>
          </a:prstGeom>
        </p:spPr>
      </p:pic>
      <p:pic>
        <p:nvPicPr>
          <p:cNvPr id="16" name="Picture 15" descr="A picture containing weapon, brass knucks, wheel&#10;&#10;Description automatically generated">
            <a:extLst>
              <a:ext uri="{FF2B5EF4-FFF2-40B4-BE49-F238E27FC236}">
                <a16:creationId xmlns:a16="http://schemas.microsoft.com/office/drawing/2014/main" id="{939A4C42-98DA-D2B8-4197-BE29DC484B9B}"/>
              </a:ext>
            </a:extLst>
          </p:cNvPr>
          <p:cNvPicPr>
            <a:picLocks noChangeAspect="1"/>
          </p:cNvPicPr>
          <p:nvPr/>
        </p:nvPicPr>
        <p:blipFill>
          <a:blip r:embed="rId14">
            <a:duotone>
              <a:prstClr val="black"/>
              <a:srgbClr val="FFFFFF">
                <a:tint val="45000"/>
                <a:satMod val="400000"/>
              </a:srgbClr>
            </a:duotone>
            <a:extLst>
              <a:ext uri="{BEBA8EAE-BF5A-486C-A8C5-ECC9F3942E4B}">
                <a14:imgProps xmlns:a14="http://schemas.microsoft.com/office/drawing/2010/main">
                  <a14:imgLayer r:embed="rId15">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452355" y="4211820"/>
            <a:ext cx="3512904" cy="2349177"/>
          </a:xfrm>
          <a:prstGeom prst="rect">
            <a:avLst/>
          </a:prstGeom>
        </p:spPr>
      </p:pic>
      <p:pic>
        <p:nvPicPr>
          <p:cNvPr id="24" name="Picture 23" descr="A group of rocks&#10;&#10;Description automatically generated with low confidence">
            <a:extLst>
              <a:ext uri="{FF2B5EF4-FFF2-40B4-BE49-F238E27FC236}">
                <a16:creationId xmlns:a16="http://schemas.microsoft.com/office/drawing/2014/main" id="{FC4EF1AF-287F-2622-8085-D07093A48C9E}"/>
              </a:ext>
            </a:extLst>
          </p:cNvPr>
          <p:cNvPicPr>
            <a:picLocks noChangeAspect="1"/>
          </p:cNvPicPr>
          <p:nvPr/>
        </p:nvPicPr>
        <p:blipFill>
          <a:blip r:embed="rId17">
            <a:duotone>
              <a:prstClr val="black"/>
              <a:srgbClr val="FFFFFF">
                <a:tint val="45000"/>
                <a:satMod val="400000"/>
              </a:srgbClr>
            </a:duotone>
            <a:extLst>
              <a:ext uri="{BEBA8EAE-BF5A-486C-A8C5-ECC9F3942E4B}">
                <a14:imgProps xmlns:a14="http://schemas.microsoft.com/office/drawing/2010/main">
                  <a14:imgLayer r:embed="rId18">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485012" y="6855636"/>
            <a:ext cx="3463342" cy="2484434"/>
          </a:xfrm>
          <a:prstGeom prst="rect">
            <a:avLst/>
          </a:prstGeom>
        </p:spPr>
      </p:pic>
      <p:sp>
        <p:nvSpPr>
          <p:cNvPr id="25" name="TextBox 24">
            <a:extLst>
              <a:ext uri="{FF2B5EF4-FFF2-40B4-BE49-F238E27FC236}">
                <a16:creationId xmlns:a16="http://schemas.microsoft.com/office/drawing/2014/main" id="{6EFD1E6E-80FA-0CC5-D7E2-78CB69BE3693}"/>
              </a:ext>
            </a:extLst>
          </p:cNvPr>
          <p:cNvSpPr txBox="1"/>
          <p:nvPr/>
        </p:nvSpPr>
        <p:spPr>
          <a:xfrm>
            <a:off x="-1416497" y="12797460"/>
            <a:ext cx="2590800" cy="369332"/>
          </a:xfrm>
          <a:prstGeom prst="rect">
            <a:avLst/>
          </a:prstGeom>
          <a:noFill/>
        </p:spPr>
        <p:txBody>
          <a:bodyPr wrap="square" rtlCol="0">
            <a:spAutoFit/>
          </a:bodyPr>
          <a:lstStyle/>
          <a:p>
            <a:r>
              <a:rPr lang="en-US" sz="900">
                <a:hlinkClick r:id="rId19" tooltip="https://www.thinkined.com/store/p123/Powdered_Blobs.html"/>
              </a:rPr>
              <a:t>This Photo</a:t>
            </a:r>
            <a:r>
              <a:rPr lang="en-US" sz="900"/>
              <a:t> by Unknown Author is licensed under </a:t>
            </a:r>
            <a:r>
              <a:rPr lang="en-US" sz="900">
                <a:hlinkClick r:id="rId20" tooltip="https://creativecommons.org/licenses/by-nc-sa/3.0/"/>
              </a:rPr>
              <a:t>CC BY-SA-NC</a:t>
            </a:r>
            <a:endParaRPr lang="en-US" sz="900"/>
          </a:p>
        </p:txBody>
      </p:sp>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5139310"/>
            <a:ext cx="12192000" cy="4600747"/>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Table 1 shows some of the coin measurements derived upon segmenting the coin image in ImageJ. The discrepancy in values between the experimental and </a:t>
            </a:r>
            <a:r>
              <a:rPr lang="en-US" sz="2200" dirty="0">
                <a:latin typeface="Aileron Regular" panose="020B0604020202020204" charset="0"/>
                <a:hlinkClick r:id="rId2"/>
              </a:rPr>
              <a:t>actual</a:t>
            </a:r>
            <a:r>
              <a:rPr lang="en-US" sz="2200" dirty="0">
                <a:latin typeface="Aileron Regular" panose="020B0604020202020204" charset="0"/>
              </a:rPr>
              <a:t> diameters were minimal, which can be attributed to how ImageJ segments and measures the coins after thresholding. It can also be observed from figure 9c that coin number 7 were labelled on two coins. This is because the spacing between those two coins – the 25 cents and 10 cents – were minimal that ImageJ treated them as one blob or coin. This is where morphological operations come into place, which is yet outside the scope of this activity! Nonetheless, the measurements ImageJ reported, and the actual values were still worth comparing to as some measurements can be carried out using applications like this. Interesting!</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1592276"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ANALYSIS ON PHILIPPINE PESO COINS</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18" name="TextBox 17">
            <a:extLst>
              <a:ext uri="{FF2B5EF4-FFF2-40B4-BE49-F238E27FC236}">
                <a16:creationId xmlns:a16="http://schemas.microsoft.com/office/drawing/2014/main" id="{43F1E15F-9BB2-CD25-5196-D9C3631392D8}"/>
              </a:ext>
            </a:extLst>
          </p:cNvPr>
          <p:cNvSpPr txBox="1"/>
          <p:nvPr/>
        </p:nvSpPr>
        <p:spPr>
          <a:xfrm>
            <a:off x="2362200" y="4574576"/>
            <a:ext cx="89916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Table 1. Summary of some coin measurements derived  upon segmentation using ImageJ.</a:t>
            </a:r>
          </a:p>
        </p:txBody>
      </p:sp>
      <p:graphicFrame>
        <p:nvGraphicFramePr>
          <p:cNvPr id="4" name="Table 10">
            <a:extLst>
              <a:ext uri="{FF2B5EF4-FFF2-40B4-BE49-F238E27FC236}">
                <a16:creationId xmlns:a16="http://schemas.microsoft.com/office/drawing/2014/main" id="{A0D8E578-8168-EA3D-E516-D0237EBB3EDC}"/>
              </a:ext>
            </a:extLst>
          </p:cNvPr>
          <p:cNvGraphicFramePr>
            <a:graphicFrameLocks noGrp="1"/>
          </p:cNvGraphicFramePr>
          <p:nvPr>
            <p:extLst>
              <p:ext uri="{D42A27DB-BD31-4B8C-83A1-F6EECF244321}">
                <p14:modId xmlns:p14="http://schemas.microsoft.com/office/powerpoint/2010/main" val="3865814155"/>
              </p:ext>
            </p:extLst>
          </p:nvPr>
        </p:nvGraphicFramePr>
        <p:xfrm>
          <a:off x="838200" y="2476500"/>
          <a:ext cx="12039600" cy="2011680"/>
        </p:xfrm>
        <a:graphic>
          <a:graphicData uri="http://schemas.openxmlformats.org/drawingml/2006/table">
            <a:tbl>
              <a:tblPr firstRow="1" bandRow="1">
                <a:tableStyleId>{9D7B26C5-4107-4FEC-AEDC-1716B250A1EF}</a:tableStyleId>
              </a:tblPr>
              <a:tblGrid>
                <a:gridCol w="2006600">
                  <a:extLst>
                    <a:ext uri="{9D8B030D-6E8A-4147-A177-3AD203B41FA5}">
                      <a16:colId xmlns:a16="http://schemas.microsoft.com/office/drawing/2014/main" val="1329264205"/>
                    </a:ext>
                  </a:extLst>
                </a:gridCol>
                <a:gridCol w="2006600">
                  <a:extLst>
                    <a:ext uri="{9D8B030D-6E8A-4147-A177-3AD203B41FA5}">
                      <a16:colId xmlns:a16="http://schemas.microsoft.com/office/drawing/2014/main" val="3637977300"/>
                    </a:ext>
                  </a:extLst>
                </a:gridCol>
                <a:gridCol w="2006600">
                  <a:extLst>
                    <a:ext uri="{9D8B030D-6E8A-4147-A177-3AD203B41FA5}">
                      <a16:colId xmlns:a16="http://schemas.microsoft.com/office/drawing/2014/main" val="1764802073"/>
                    </a:ext>
                  </a:extLst>
                </a:gridCol>
                <a:gridCol w="2006600">
                  <a:extLst>
                    <a:ext uri="{9D8B030D-6E8A-4147-A177-3AD203B41FA5}">
                      <a16:colId xmlns:a16="http://schemas.microsoft.com/office/drawing/2014/main" val="440037079"/>
                    </a:ext>
                  </a:extLst>
                </a:gridCol>
                <a:gridCol w="2006600">
                  <a:extLst>
                    <a:ext uri="{9D8B030D-6E8A-4147-A177-3AD203B41FA5}">
                      <a16:colId xmlns:a16="http://schemas.microsoft.com/office/drawing/2014/main" val="3736383393"/>
                    </a:ext>
                  </a:extLst>
                </a:gridCol>
                <a:gridCol w="2006600">
                  <a:extLst>
                    <a:ext uri="{9D8B030D-6E8A-4147-A177-3AD203B41FA5}">
                      <a16:colId xmlns:a16="http://schemas.microsoft.com/office/drawing/2014/main" val="765526709"/>
                    </a:ext>
                  </a:extLst>
                </a:gridCol>
              </a:tblGrid>
              <a:tr h="457200">
                <a:tc>
                  <a:txBody>
                    <a:bodyPr/>
                    <a:lstStyle/>
                    <a:p>
                      <a:pPr algn="ctr"/>
                      <a:r>
                        <a:rPr lang="en-US" sz="1800" dirty="0"/>
                        <a:t>Coin number label</a:t>
                      </a:r>
                      <a:endParaRPr lang="en-US" sz="1800" dirty="0">
                        <a:latin typeface="Aileron Regular" panose="020B0604020202020204" charset="0"/>
                      </a:endParaRPr>
                    </a:p>
                  </a:txBody>
                  <a:tcPr anchor="ctr"/>
                </a:tc>
                <a:tc>
                  <a:txBody>
                    <a:bodyPr/>
                    <a:lstStyle/>
                    <a:p>
                      <a:pPr algn="ctr"/>
                      <a:r>
                        <a:rPr lang="en-US" sz="1800" dirty="0"/>
                        <a:t>Coin denomination</a:t>
                      </a:r>
                      <a:endParaRPr lang="en-US" sz="1800" dirty="0">
                        <a:latin typeface="Aileron Regular" panose="020B0604020202020204" charset="0"/>
                      </a:endParaRPr>
                    </a:p>
                  </a:txBody>
                  <a:tcPr anchor="ctr"/>
                </a:tc>
                <a:tc>
                  <a:txBody>
                    <a:bodyPr/>
                    <a:lstStyle/>
                    <a:p>
                      <a:pPr algn="ctr"/>
                      <a:r>
                        <a:rPr lang="en-US" sz="1800" dirty="0"/>
                        <a:t>ImageJ perimeter (mm)</a:t>
                      </a:r>
                      <a:endParaRPr lang="en-US" sz="1800" dirty="0">
                        <a:latin typeface="Aileron Regular" panose="020B0604020202020204" charset="0"/>
                      </a:endParaRPr>
                    </a:p>
                  </a:txBody>
                  <a:tcPr anchor="ctr"/>
                </a:tc>
                <a:tc>
                  <a:txBody>
                    <a:bodyPr/>
                    <a:lstStyle/>
                    <a:p>
                      <a:pPr algn="ctr"/>
                      <a:r>
                        <a:rPr lang="en-US" sz="1800" dirty="0"/>
                        <a:t>ImageJ diameter (mm)</a:t>
                      </a:r>
                      <a:endParaRPr lang="en-US" sz="1800" dirty="0">
                        <a:latin typeface="Aileron Regular" panose="020B0604020202020204" charset="0"/>
                      </a:endParaRPr>
                    </a:p>
                  </a:txBody>
                  <a:tcPr anchor="ctr"/>
                </a:tc>
                <a:tc>
                  <a:txBody>
                    <a:bodyPr/>
                    <a:lstStyle/>
                    <a:p>
                      <a:pPr algn="ctr"/>
                      <a:r>
                        <a:rPr lang="en-US" sz="1800" dirty="0"/>
                        <a:t>Actual diameter (mm)</a:t>
                      </a:r>
                      <a:endParaRPr lang="en-US" sz="1800" dirty="0">
                        <a:latin typeface="Aileron Regular" panose="020B0604020202020204" charset="0"/>
                      </a:endParaRPr>
                    </a:p>
                  </a:txBody>
                  <a:tcPr anchor="ctr"/>
                </a:tc>
                <a:tc>
                  <a:txBody>
                    <a:bodyPr/>
                    <a:lstStyle/>
                    <a:p>
                      <a:pPr algn="ctr"/>
                      <a:r>
                        <a:rPr lang="en-US" sz="1800" dirty="0">
                          <a:latin typeface="Aileron Regular" panose="020B0604020202020204" charset="0"/>
                        </a:rPr>
                        <a:t>Percent error</a:t>
                      </a:r>
                    </a:p>
                  </a:txBody>
                  <a:tcPr anchor="ctr"/>
                </a:tc>
                <a:extLst>
                  <a:ext uri="{0D108BD9-81ED-4DB2-BD59-A6C34878D82A}">
                    <a16:rowId xmlns:a16="http://schemas.microsoft.com/office/drawing/2014/main" val="2448676664"/>
                  </a:ext>
                </a:extLst>
              </a:tr>
              <a:tr h="457200">
                <a:tc>
                  <a:txBody>
                    <a:bodyPr/>
                    <a:lstStyle/>
                    <a:p>
                      <a:pPr algn="ctr"/>
                      <a:r>
                        <a:rPr lang="en-US" sz="1800" dirty="0">
                          <a:latin typeface="Aileron Regular" panose="020B0604020202020204" charset="0"/>
                        </a:rPr>
                        <a:t>2</a:t>
                      </a:r>
                    </a:p>
                  </a:txBody>
                  <a:tcPr anchor="ctr">
                    <a:noFill/>
                  </a:tcPr>
                </a:tc>
                <a:tc>
                  <a:txBody>
                    <a:bodyPr/>
                    <a:lstStyle/>
                    <a:p>
                      <a:pPr algn="ctr"/>
                      <a:r>
                        <a:rPr lang="en-US" sz="1800" dirty="0" err="1">
                          <a:latin typeface="Aileron Regular" panose="020B0604020202020204" charset="0"/>
                        </a:rPr>
                        <a:t>Php</a:t>
                      </a:r>
                      <a:r>
                        <a:rPr lang="en-US" sz="1800" dirty="0">
                          <a:latin typeface="Aileron Regular" panose="020B0604020202020204" charset="0"/>
                        </a:rPr>
                        <a:t> 1</a:t>
                      </a:r>
                    </a:p>
                  </a:txBody>
                  <a:tcPr anchor="ctr">
                    <a:noFill/>
                  </a:tcPr>
                </a:tc>
                <a:tc>
                  <a:txBody>
                    <a:bodyPr/>
                    <a:lstStyle/>
                    <a:p>
                      <a:pPr algn="ctr"/>
                      <a:r>
                        <a:rPr lang="en-US" sz="1800" dirty="0">
                          <a:latin typeface="Aileron Regular" panose="020B0604020202020204" charset="0"/>
                        </a:rPr>
                        <a:t>80.067</a:t>
                      </a:r>
                    </a:p>
                  </a:txBody>
                  <a:tcPr anchor="ctr">
                    <a:noFill/>
                  </a:tcPr>
                </a:tc>
                <a:tc>
                  <a:txBody>
                    <a:bodyPr/>
                    <a:lstStyle/>
                    <a:p>
                      <a:pPr algn="ctr"/>
                      <a:r>
                        <a:rPr lang="en-US" sz="1800" dirty="0">
                          <a:latin typeface="Aileron Regular" panose="020B0604020202020204" charset="0"/>
                        </a:rPr>
                        <a:t>26.641</a:t>
                      </a:r>
                    </a:p>
                  </a:txBody>
                  <a:tcPr anchor="ctr">
                    <a:noFill/>
                  </a:tcPr>
                </a:tc>
                <a:tc>
                  <a:txBody>
                    <a:bodyPr/>
                    <a:lstStyle/>
                    <a:p>
                      <a:pPr algn="ctr"/>
                      <a:r>
                        <a:rPr lang="en-US" sz="1800" dirty="0">
                          <a:latin typeface="Aileron Regular" panose="020B0604020202020204" charset="0"/>
                        </a:rPr>
                        <a:t>24.000</a:t>
                      </a:r>
                    </a:p>
                  </a:txBody>
                  <a:tcPr anchor="ctr">
                    <a:noFill/>
                  </a:tcPr>
                </a:tc>
                <a:tc>
                  <a:txBody>
                    <a:bodyPr/>
                    <a:lstStyle/>
                    <a:p>
                      <a:pPr algn="ctr"/>
                      <a:r>
                        <a:rPr lang="en-US" sz="1800" dirty="0">
                          <a:latin typeface="Aileron Regular" panose="020B0604020202020204" charset="0"/>
                        </a:rPr>
                        <a:t>10.158</a:t>
                      </a:r>
                    </a:p>
                  </a:txBody>
                  <a:tcPr anchor="ctr">
                    <a:noFill/>
                  </a:tcPr>
                </a:tc>
                <a:extLst>
                  <a:ext uri="{0D108BD9-81ED-4DB2-BD59-A6C34878D82A}">
                    <a16:rowId xmlns:a16="http://schemas.microsoft.com/office/drawing/2014/main" val="2574842602"/>
                  </a:ext>
                </a:extLst>
              </a:tr>
              <a:tr h="457200">
                <a:tc>
                  <a:txBody>
                    <a:bodyPr/>
                    <a:lstStyle/>
                    <a:p>
                      <a:pPr algn="ctr"/>
                      <a:r>
                        <a:rPr lang="en-US" sz="1800" dirty="0">
                          <a:latin typeface="Aileron Regular" panose="020B0604020202020204" charset="0"/>
                        </a:rPr>
                        <a:t>4</a:t>
                      </a:r>
                    </a:p>
                  </a:txBody>
                  <a:tcPr anchor="ctr"/>
                </a:tc>
                <a:tc>
                  <a:txBody>
                    <a:bodyPr/>
                    <a:lstStyle/>
                    <a:p>
                      <a:pPr algn="ctr"/>
                      <a:r>
                        <a:rPr lang="en-US" sz="1800" dirty="0" err="1">
                          <a:latin typeface="Aileron Regular" panose="020B0604020202020204" charset="0"/>
                        </a:rPr>
                        <a:t>Php</a:t>
                      </a:r>
                      <a:r>
                        <a:rPr lang="en-US" sz="1800" dirty="0">
                          <a:latin typeface="Aileron Regular" panose="020B0604020202020204" charset="0"/>
                        </a:rPr>
                        <a:t> 10</a:t>
                      </a:r>
                    </a:p>
                  </a:txBody>
                  <a:tcPr anchor="ctr"/>
                </a:tc>
                <a:tc>
                  <a:txBody>
                    <a:bodyPr/>
                    <a:lstStyle/>
                    <a:p>
                      <a:pPr algn="ctr"/>
                      <a:r>
                        <a:rPr lang="en-US" sz="1800" dirty="0">
                          <a:latin typeface="Aileron Regular" panose="020B0604020202020204" charset="0"/>
                        </a:rPr>
                        <a:t>88.327</a:t>
                      </a:r>
                    </a:p>
                  </a:txBody>
                  <a:tcPr anchor="ctr"/>
                </a:tc>
                <a:tc>
                  <a:txBody>
                    <a:bodyPr/>
                    <a:lstStyle/>
                    <a:p>
                      <a:pPr algn="ctr"/>
                      <a:r>
                        <a:rPr lang="en-US" sz="1800" dirty="0">
                          <a:latin typeface="Aileron Regular" panose="020B0604020202020204" charset="0"/>
                        </a:rPr>
                        <a:t>28.115</a:t>
                      </a:r>
                    </a:p>
                  </a:txBody>
                  <a:tcPr anchor="ctr"/>
                </a:tc>
                <a:tc>
                  <a:txBody>
                    <a:bodyPr/>
                    <a:lstStyle/>
                    <a:p>
                      <a:pPr algn="ctr"/>
                      <a:r>
                        <a:rPr lang="en-US" sz="1800" dirty="0">
                          <a:latin typeface="Aileron Regular" panose="020B0604020202020204" charset="0"/>
                        </a:rPr>
                        <a:t>26.500</a:t>
                      </a:r>
                    </a:p>
                  </a:txBody>
                  <a:tcPr anchor="ctr"/>
                </a:tc>
                <a:tc>
                  <a:txBody>
                    <a:bodyPr/>
                    <a:lstStyle/>
                    <a:p>
                      <a:pPr algn="ctr"/>
                      <a:r>
                        <a:rPr lang="en-US" sz="1800" dirty="0">
                          <a:latin typeface="Aileron Regular" panose="020B0604020202020204" charset="0"/>
                        </a:rPr>
                        <a:t>5.744</a:t>
                      </a:r>
                    </a:p>
                  </a:txBody>
                  <a:tcPr anchor="ctr"/>
                </a:tc>
                <a:extLst>
                  <a:ext uri="{0D108BD9-81ED-4DB2-BD59-A6C34878D82A}">
                    <a16:rowId xmlns:a16="http://schemas.microsoft.com/office/drawing/2014/main" val="3078114433"/>
                  </a:ext>
                </a:extLst>
              </a:tr>
              <a:tr h="457200">
                <a:tc>
                  <a:txBody>
                    <a:bodyPr/>
                    <a:lstStyle/>
                    <a:p>
                      <a:pPr algn="ctr"/>
                      <a:r>
                        <a:rPr lang="en-US" sz="1800" dirty="0">
                          <a:latin typeface="Aileron Regular" panose="020B0604020202020204" charset="0"/>
                        </a:rPr>
                        <a:t>5</a:t>
                      </a:r>
                    </a:p>
                  </a:txBody>
                  <a:tcPr anchor="ctr">
                    <a:noFill/>
                  </a:tcPr>
                </a:tc>
                <a:tc>
                  <a:txBody>
                    <a:bodyPr/>
                    <a:lstStyle/>
                    <a:p>
                      <a:pPr algn="ctr"/>
                      <a:r>
                        <a:rPr lang="en-US" sz="1800" dirty="0" err="1">
                          <a:latin typeface="Aileron Regular" panose="020B0604020202020204" charset="0"/>
                        </a:rPr>
                        <a:t>Php</a:t>
                      </a:r>
                      <a:r>
                        <a:rPr lang="en-US" sz="1800" dirty="0">
                          <a:latin typeface="Aileron Regular" panose="020B0604020202020204" charset="0"/>
                        </a:rPr>
                        <a:t> 5</a:t>
                      </a:r>
                    </a:p>
                  </a:txBody>
                  <a:tcPr anchor="ctr">
                    <a:noFill/>
                  </a:tcPr>
                </a:tc>
                <a:tc>
                  <a:txBody>
                    <a:bodyPr/>
                    <a:lstStyle/>
                    <a:p>
                      <a:pPr algn="ctr"/>
                      <a:r>
                        <a:rPr lang="en-US" sz="1800" dirty="0">
                          <a:latin typeface="Aileron Regular" panose="020B0604020202020204" charset="0"/>
                        </a:rPr>
                        <a:t>84.235</a:t>
                      </a:r>
                    </a:p>
                  </a:txBody>
                  <a:tcPr anchor="ctr">
                    <a:noFill/>
                  </a:tcPr>
                </a:tc>
                <a:tc>
                  <a:txBody>
                    <a:bodyPr/>
                    <a:lstStyle/>
                    <a:p>
                      <a:pPr algn="ctr"/>
                      <a:r>
                        <a:rPr lang="en-US" sz="1800" dirty="0">
                          <a:latin typeface="Aileron Regular" panose="020B0604020202020204" charset="0"/>
                        </a:rPr>
                        <a:t>26.812</a:t>
                      </a:r>
                    </a:p>
                  </a:txBody>
                  <a:tcPr anchor="ctr">
                    <a:noFill/>
                  </a:tcPr>
                </a:tc>
                <a:tc>
                  <a:txBody>
                    <a:bodyPr/>
                    <a:lstStyle/>
                    <a:p>
                      <a:pPr algn="ctr"/>
                      <a:r>
                        <a:rPr lang="en-US" sz="1800" dirty="0">
                          <a:latin typeface="Aileron Regular" panose="020B0604020202020204" charset="0"/>
                        </a:rPr>
                        <a:t>25.000</a:t>
                      </a:r>
                    </a:p>
                  </a:txBody>
                  <a:tcPr anchor="ctr">
                    <a:noFill/>
                  </a:tcPr>
                </a:tc>
                <a:tc>
                  <a:txBody>
                    <a:bodyPr/>
                    <a:lstStyle/>
                    <a:p>
                      <a:pPr algn="ctr"/>
                      <a:r>
                        <a:rPr lang="en-US" sz="1800" dirty="0">
                          <a:latin typeface="Aileron Regular" panose="020B0604020202020204" charset="0"/>
                        </a:rPr>
                        <a:t>6.758</a:t>
                      </a:r>
                    </a:p>
                  </a:txBody>
                  <a:tcPr anchor="ctr">
                    <a:noFill/>
                  </a:tcPr>
                </a:tc>
                <a:extLst>
                  <a:ext uri="{0D108BD9-81ED-4DB2-BD59-A6C34878D82A}">
                    <a16:rowId xmlns:a16="http://schemas.microsoft.com/office/drawing/2014/main" val="4238553260"/>
                  </a:ext>
                </a:extLst>
              </a:tr>
            </a:tbl>
          </a:graphicData>
        </a:graphic>
      </p:graphicFrame>
    </p:spTree>
    <p:extLst>
      <p:ext uri="{BB962C8B-B14F-4D97-AF65-F5344CB8AC3E}">
        <p14:creationId xmlns:p14="http://schemas.microsoft.com/office/powerpoint/2010/main" val="145295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generally fun since it is somehow a breather from the recent coding activities done in the course. I find ImageJ convenient and straightforward to use since the interface was generally intuitive. Overall, I would give myself a score of </a:t>
            </a:r>
            <a:r>
              <a:rPr lang="en-US" sz="2400" dirty="0">
                <a:latin typeface="Aileron Black" panose="00000A00000000000000" pitchFamily="50" charset="0"/>
              </a:rPr>
              <a:t>110/100</a:t>
            </a:r>
            <a:r>
              <a:rPr lang="en-US" sz="24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5EABA244-7A38-E271-5051-10FF5D7551A4}"/>
              </a:ext>
            </a:extLst>
          </p:cNvPr>
          <p:cNvGrpSpPr/>
          <p:nvPr/>
        </p:nvGrpSpPr>
        <p:grpSpPr>
          <a:xfrm>
            <a:off x="685800" y="463800"/>
            <a:ext cx="12268200" cy="412500"/>
            <a:chOff x="685800" y="463800"/>
            <a:chExt cx="12268200" cy="412500"/>
          </a:xfrm>
        </p:grpSpPr>
        <p:cxnSp>
          <p:nvCxnSpPr>
            <p:cNvPr id="3" name="Straight Connector 2">
              <a:extLst>
                <a:ext uri="{FF2B5EF4-FFF2-40B4-BE49-F238E27FC236}">
                  <a16:creationId xmlns:a16="http://schemas.microsoft.com/office/drawing/2014/main" id="{0F1CEC05-C38A-9121-8BDD-3E9E18D392B2}"/>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864BAD-3B18-C72F-CC64-563AF3336E11}"/>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grpSp>
      <p:sp>
        <p:nvSpPr>
          <p:cNvPr id="7" name="TextBox 6">
            <a:extLst>
              <a:ext uri="{FF2B5EF4-FFF2-40B4-BE49-F238E27FC236}">
                <a16:creationId xmlns:a16="http://schemas.microsoft.com/office/drawing/2014/main" id="{D171F85D-6720-4508-AFB7-D47E4F18A40C}"/>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sp>
        <p:nvSpPr>
          <p:cNvPr id="9" name="TextBox 8">
            <a:extLst>
              <a:ext uri="{FF2B5EF4-FFF2-40B4-BE49-F238E27FC236}">
                <a16:creationId xmlns:a16="http://schemas.microsoft.com/office/drawing/2014/main" id="{A4C4677F-45AE-36EE-ABCE-397302091C1F}"/>
              </a:ext>
            </a:extLst>
          </p:cNvPr>
          <p:cNvSpPr txBox="1"/>
          <p:nvPr/>
        </p:nvSpPr>
        <p:spPr>
          <a:xfrm>
            <a:off x="762000" y="4327663"/>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5285684"/>
            <a:ext cx="12192000" cy="2240613"/>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157 – Feature Extraction, 2023.</a:t>
            </a:r>
          </a:p>
          <a:p>
            <a:pPr marL="457200" indent="-457200" algn="just">
              <a:lnSpc>
                <a:spcPct val="150000"/>
              </a:lnSpc>
              <a:buFont typeface="+mj-lt"/>
              <a:buAutoNum type="arabicPeriod"/>
            </a:pPr>
            <a:r>
              <a:rPr lang="en-US" sz="2400" dirty="0">
                <a:latin typeface="Aileron Regular" panose="020B0604020202020204" charset="0"/>
                <a:hlinkClick r:id="rId4"/>
              </a:rPr>
              <a:t>Documentation_ (nih.gov)</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5"/>
              </a:rPr>
              <a:t>ImageJ User Guide - IJ 1.46r | Analyze Menu (nih.gov)</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latin typeface="Aileron Regular" panose="020B0604020202020204" charset="0"/>
                <a:hlinkClick r:id="rId6"/>
              </a:rPr>
              <a:t>Coins of the Philippine peso - Wikipedia</a:t>
            </a:r>
            <a:endParaRPr lang="en-US" sz="2400" dirty="0">
              <a:latin typeface="Aileron Regular" panose="020B0604020202020204" charset="0"/>
            </a:endParaRPr>
          </a:p>
        </p:txBody>
      </p:sp>
    </p:spTree>
    <p:extLst>
      <p:ext uri="{BB962C8B-B14F-4D97-AF65-F5344CB8AC3E}">
        <p14:creationId xmlns:p14="http://schemas.microsoft.com/office/powerpoint/2010/main" val="304263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Segment images using ImageJ and derive some noticeable features from the processed image</a:t>
              </a:r>
            </a:p>
            <a:p>
              <a:pPr marL="457200" indent="-457200">
                <a:lnSpc>
                  <a:spcPct val="150000"/>
                </a:lnSpc>
                <a:buFont typeface="Wingdings" panose="05000000000000000000" pitchFamily="2" charset="2"/>
                <a:buChar char="§"/>
              </a:pPr>
              <a:r>
                <a:rPr lang="en-US" dirty="0">
                  <a:latin typeface="Aileron Light" panose="00000400000000000000" pitchFamily="50" charset="0"/>
                </a:rPr>
                <a:t>Compare how ImageJ segments and reports values from actual scales and measurements of some real life objects</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925567"/>
            <a:ext cx="8458200" cy="2072207"/>
            <a:chOff x="762000" y="3695700"/>
            <a:chExt cx="8458200" cy="2072207"/>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128804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Thresholding is useful in image segmentation since it is the simplest way to separate blobs or cells of interest from the background</a:t>
              </a:r>
            </a:p>
            <a:p>
              <a:pPr marL="457200" indent="-457200">
                <a:lnSpc>
                  <a:spcPct val="150000"/>
                </a:lnSpc>
                <a:buFont typeface="Wingdings" panose="05000000000000000000" pitchFamily="2" charset="2"/>
                <a:buChar char="§"/>
              </a:pPr>
              <a:r>
                <a:rPr lang="en-US" dirty="0">
                  <a:latin typeface="Aileron Light" panose="00000400000000000000" pitchFamily="50" charset="0"/>
                </a:rPr>
                <a:t>Setting a scale to your image is crucial in obtaining some measurements</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6278896"/>
            <a:ext cx="8916504" cy="2065004"/>
            <a:chOff x="762000" y="7200900"/>
            <a:chExt cx="8916504" cy="2065004"/>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28804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Image must not be inverted after binarizing since ImageJ reads an error on the threshold values – this affects the ability of the application to clip grayscale values and eventually segmenting the image as it should</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678420"/>
            <a:ext cx="5638800" cy="6960880"/>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ImageJ is a </a:t>
            </a:r>
            <a:r>
              <a:rPr lang="en-US" sz="2000" dirty="0">
                <a:latin typeface="Aileron Heavy" panose="00000A00000000000000" pitchFamily="50" charset="0"/>
              </a:rPr>
              <a:t>public domain image processing</a:t>
            </a:r>
            <a:r>
              <a:rPr lang="en-US" sz="2000" dirty="0">
                <a:latin typeface="Aileron Regular" panose="020B0604020202020204" charset="0"/>
              </a:rPr>
              <a:t> program developed at the National Institutes of Health for computational instrumentation. It is a Java-based scientific image processing software that can measure properties of objects using </a:t>
            </a:r>
            <a:r>
              <a:rPr lang="en-US" sz="2000" dirty="0">
                <a:latin typeface="Aileron Heavy" panose="00000A00000000000000" pitchFamily="50" charset="0"/>
              </a:rPr>
              <a:t>image segmentation techniques</a:t>
            </a:r>
            <a:r>
              <a:rPr lang="en-US" sz="2000" dirty="0">
                <a:latin typeface="Aileron Regular" panose="020B0604020202020204" charset="0"/>
              </a:rPr>
              <a:t>, which will be the focus of the next activities.</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In this activity, ImageJ  was used for image segmenting and analyze regions of interests as such. User-written plugins inherent to ImageJ has made it possible for the public to solve various image processing problems not limited to three-dimensional cell imaging and even </a:t>
            </a:r>
            <a:r>
              <a:rPr lang="en-US" sz="2000" dirty="0">
                <a:latin typeface="Aileron Heavy" panose="00000A00000000000000" pitchFamily="50" charset="0"/>
              </a:rPr>
              <a:t>blob analysis</a:t>
            </a:r>
            <a:r>
              <a:rPr lang="en-US" sz="2000" dirty="0">
                <a:latin typeface="Aileron Regular" panose="020B0604020202020204" charset="0"/>
              </a:rPr>
              <a:t> (</a:t>
            </a:r>
            <a:r>
              <a:rPr lang="en-US" sz="2000" dirty="0">
                <a:latin typeface="Aileron Regular" panose="020B0604020202020204" charset="0"/>
                <a:hlinkClick r:id="rId2"/>
              </a:rPr>
              <a:t>ImageJ Documentation</a:t>
            </a:r>
            <a:r>
              <a:rPr lang="en-US" sz="2000" dirty="0">
                <a:latin typeface="Aileron Regular" panose="020B0604020202020204" charset="0"/>
              </a:rPr>
              <a:t>, n.d.)</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25680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IMAGEJ</a:t>
            </a:r>
          </a:p>
        </p:txBody>
      </p:sp>
      <p:sp>
        <p:nvSpPr>
          <p:cNvPr id="12" name="TextBox 11">
            <a:extLst>
              <a:ext uri="{FF2B5EF4-FFF2-40B4-BE49-F238E27FC236}">
                <a16:creationId xmlns:a16="http://schemas.microsoft.com/office/drawing/2014/main" id="{A03D9DDB-0911-CCC6-289E-FE03CE9C7E57}"/>
              </a:ext>
            </a:extLst>
          </p:cNvPr>
          <p:cNvSpPr txBox="1"/>
          <p:nvPr/>
        </p:nvSpPr>
        <p:spPr>
          <a:xfrm>
            <a:off x="6858000" y="6617906"/>
            <a:ext cx="60198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Screenshot of the ImageJ from </a:t>
            </a:r>
            <a:r>
              <a:rPr lang="en-US" sz="1600" dirty="0">
                <a:latin typeface="Aileron Regular" panose="020B0604020202020204" charset="0"/>
                <a:hlinkClick r:id="rId3"/>
              </a:rPr>
              <a:t>Wikipedia</a:t>
            </a:r>
            <a:r>
              <a:rPr lang="en-US" sz="1600" dirty="0">
                <a:latin typeface="Aileron Regular" panose="020B0604020202020204" charset="0"/>
              </a:rPr>
              <a:t>.</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3" name="TextBox 2">
            <a:extLst>
              <a:ext uri="{FF2B5EF4-FFF2-40B4-BE49-F238E27FC236}">
                <a16:creationId xmlns:a16="http://schemas.microsoft.com/office/drawing/2014/main" id="{E301EF81-B90F-36A7-A828-06EDA6FBF5E5}"/>
              </a:ext>
            </a:extLst>
          </p:cNvPr>
          <p:cNvSpPr txBox="1"/>
          <p:nvPr/>
        </p:nvSpPr>
        <p:spPr>
          <a:xfrm>
            <a:off x="800100" y="1902728"/>
            <a:ext cx="4991100" cy="497572"/>
          </a:xfrm>
          <a:prstGeom prst="rect">
            <a:avLst/>
          </a:prstGeom>
          <a:noFill/>
        </p:spPr>
        <p:txBody>
          <a:bodyPr wrap="square" rtlCol="0">
            <a:spAutoFit/>
          </a:bodyPr>
          <a:lstStyle/>
          <a:p>
            <a:pPr algn="just">
              <a:lnSpc>
                <a:spcPct val="150000"/>
              </a:lnSpc>
            </a:pPr>
            <a:r>
              <a:rPr lang="en-US" sz="2000" dirty="0">
                <a:latin typeface="Aileron Light" panose="00000400000000000000" pitchFamily="50" charset="0"/>
              </a:rPr>
              <a:t>Image Processing and Analysis in Java</a:t>
            </a:r>
          </a:p>
        </p:txBody>
      </p:sp>
      <p:pic>
        <p:nvPicPr>
          <p:cNvPr id="1026" name="Picture 2">
            <a:extLst>
              <a:ext uri="{FF2B5EF4-FFF2-40B4-BE49-F238E27FC236}">
                <a16:creationId xmlns:a16="http://schemas.microsoft.com/office/drawing/2014/main" id="{284D62D0-C20A-41B9-852D-90343B5CD1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624859"/>
            <a:ext cx="6019800" cy="47180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DB84044-6F0C-EB78-CC1C-5C26073F2AC0}"/>
              </a:ext>
            </a:extLst>
          </p:cNvPr>
          <p:cNvPicPr>
            <a:picLocks noChangeAspect="1"/>
          </p:cNvPicPr>
          <p:nvPr/>
        </p:nvPicPr>
        <p:blipFill>
          <a:blip r:embed="rId5"/>
          <a:stretch>
            <a:fillRect/>
          </a:stretch>
        </p:blipFill>
        <p:spPr>
          <a:xfrm>
            <a:off x="6781800" y="7303684"/>
            <a:ext cx="6096000" cy="989438"/>
          </a:xfrm>
          <a:prstGeom prst="rect">
            <a:avLst/>
          </a:prstGeom>
        </p:spPr>
      </p:pic>
      <p:sp>
        <p:nvSpPr>
          <p:cNvPr id="13" name="TextBox 12">
            <a:extLst>
              <a:ext uri="{FF2B5EF4-FFF2-40B4-BE49-F238E27FC236}">
                <a16:creationId xmlns:a16="http://schemas.microsoft.com/office/drawing/2014/main" id="{CCA33C50-5359-C8E0-A0A8-645350BA97FE}"/>
              </a:ext>
            </a:extLst>
          </p:cNvPr>
          <p:cNvSpPr txBox="1"/>
          <p:nvPr/>
        </p:nvSpPr>
        <p:spPr>
          <a:xfrm>
            <a:off x="6781800" y="8536976"/>
            <a:ext cx="6096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ImageJ interface as opened in Windows.</a:t>
            </a:r>
          </a:p>
        </p:txBody>
      </p:sp>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0" y="2682885"/>
            <a:ext cx="5334000" cy="649921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this activity, we will consider </a:t>
            </a:r>
            <a:r>
              <a:rPr lang="en-US" sz="2000" dirty="0">
                <a:latin typeface="Aileron Heavy" panose="00000A00000000000000" pitchFamily="50" charset="0"/>
              </a:rPr>
              <a:t>segmenting</a:t>
            </a:r>
            <a:r>
              <a:rPr lang="en-US" sz="2000" dirty="0">
                <a:latin typeface="Aileron Regular" panose="020B0604020202020204" charset="0"/>
              </a:rPr>
              <a:t> the image of sand grains of varying shapes and sizes and draw some properties of individual grains using ImageJ.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It must be noted at first that to make physical measurements from digital images, a scale must be set that that can be used as reference. In this image, the sand grain with </a:t>
            </a:r>
            <a:r>
              <a:rPr lang="en-US" sz="2000" dirty="0">
                <a:latin typeface="Aileron Heavy" panose="00000A00000000000000" pitchFamily="50" charset="0"/>
              </a:rPr>
              <a:t>assumed known length or diameter</a:t>
            </a:r>
            <a:r>
              <a:rPr lang="en-US" sz="2000" dirty="0">
                <a:latin typeface="Aileron Regular" panose="020B0604020202020204" charset="0"/>
              </a:rPr>
              <a:t> was used as reference for values. Since the exact definition of sand varies, a range of sand particle diameter was taken – around 0.0625 mm as per the particle size set by </a:t>
            </a:r>
            <a:r>
              <a:rPr lang="en-US" sz="2000" dirty="0">
                <a:latin typeface="Aileron Regular" panose="020B0604020202020204" charset="0"/>
                <a:hlinkClick r:id="rId2"/>
              </a:rPr>
              <a:t>geologists</a:t>
            </a:r>
            <a:r>
              <a:rPr lang="en-US" sz="2000" dirty="0">
                <a:latin typeface="Aileron Regular" panose="020B0604020202020204" charset="0"/>
              </a:rPr>
              <a:t>.</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67220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SAMPLE FEATURE EXTRACTION</a:t>
            </a:r>
          </a:p>
        </p:txBody>
      </p:sp>
      <p:sp>
        <p:nvSpPr>
          <p:cNvPr id="12" name="TextBox 11">
            <a:extLst>
              <a:ext uri="{FF2B5EF4-FFF2-40B4-BE49-F238E27FC236}">
                <a16:creationId xmlns:a16="http://schemas.microsoft.com/office/drawing/2014/main" id="{A03D9DDB-0911-CCC6-289E-FE03CE9C7E57}"/>
              </a:ext>
            </a:extLst>
          </p:cNvPr>
          <p:cNvSpPr txBox="1"/>
          <p:nvPr/>
        </p:nvSpPr>
        <p:spPr>
          <a:xfrm>
            <a:off x="685795" y="9076963"/>
            <a:ext cx="6705606"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3. Sand grains of varying sizes. Image sourced from </a:t>
            </a:r>
            <a:r>
              <a:rPr lang="en-US" sz="1600" dirty="0">
                <a:latin typeface="Aileron Regular" panose="020B0604020202020204" charset="0"/>
                <a:hlinkClick r:id="rId2"/>
              </a:rPr>
              <a:t>Wikipedia</a:t>
            </a:r>
            <a:r>
              <a:rPr lang="en-US" sz="1600" dirty="0">
                <a:latin typeface="Aileron Regular" panose="020B0604020202020204" charset="0"/>
              </a:rPr>
              <a:t>.</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3" name="TextBox 2">
            <a:extLst>
              <a:ext uri="{FF2B5EF4-FFF2-40B4-BE49-F238E27FC236}">
                <a16:creationId xmlns:a16="http://schemas.microsoft.com/office/drawing/2014/main" id="{E301EF81-B90F-36A7-A828-06EDA6FBF5E5}"/>
              </a:ext>
            </a:extLst>
          </p:cNvPr>
          <p:cNvSpPr txBox="1"/>
          <p:nvPr/>
        </p:nvSpPr>
        <p:spPr>
          <a:xfrm>
            <a:off x="800100" y="1943100"/>
            <a:ext cx="5905500" cy="497572"/>
          </a:xfrm>
          <a:prstGeom prst="rect">
            <a:avLst/>
          </a:prstGeom>
          <a:noFill/>
        </p:spPr>
        <p:txBody>
          <a:bodyPr wrap="square" rtlCol="0">
            <a:spAutoFit/>
          </a:bodyPr>
          <a:lstStyle/>
          <a:p>
            <a:pPr algn="just">
              <a:lnSpc>
                <a:spcPct val="150000"/>
              </a:lnSpc>
            </a:pPr>
            <a:r>
              <a:rPr lang="en-US" sz="2000" dirty="0">
                <a:latin typeface="Aileron Light" panose="00000400000000000000" pitchFamily="50" charset="0"/>
              </a:rPr>
              <a:t>Basic blob detection and analysis of grains of sands</a:t>
            </a:r>
          </a:p>
        </p:txBody>
      </p:sp>
      <p:pic>
        <p:nvPicPr>
          <p:cNvPr id="5" name="Picture 4" descr="A picture containing cooking, grill, several, pan&#10;&#10;Description automatically generated">
            <a:extLst>
              <a:ext uri="{FF2B5EF4-FFF2-40B4-BE49-F238E27FC236}">
                <a16:creationId xmlns:a16="http://schemas.microsoft.com/office/drawing/2014/main" id="{BEF3C374-30E3-8A15-DF14-50AFE7BFD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399" y="2805704"/>
            <a:ext cx="6248399" cy="6248399"/>
          </a:xfrm>
          <a:prstGeom prst="rect">
            <a:avLst/>
          </a:prstGeom>
        </p:spPr>
      </p:pic>
    </p:spTree>
    <p:extLst>
      <p:ext uri="{BB962C8B-B14F-4D97-AF65-F5344CB8AC3E}">
        <p14:creationId xmlns:p14="http://schemas.microsoft.com/office/powerpoint/2010/main" val="2661369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455098"/>
            <a:ext cx="12192000" cy="234423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Prior to thresholding, the sand grains image was converted from </a:t>
            </a:r>
            <a:r>
              <a:rPr lang="en-US" sz="2000" dirty="0">
                <a:latin typeface="Aileron Heavy" panose="00000A00000000000000" pitchFamily="50" charset="0"/>
              </a:rPr>
              <a:t>RGB to 8-bit grayscale image</a:t>
            </a:r>
            <a:r>
              <a:rPr lang="en-US" sz="2000" dirty="0">
                <a:latin typeface="Aileron Regular" panose="020B0604020202020204" charset="0"/>
              </a:rPr>
              <a:t>. Converting the image to 8-bit is crucial so that we can segment our grains through thresholding. This can be seen in figures 4a and 4b where the grains are automatically segmented or separated from the background upon adjusting our threshold values.  Basically, the grayscale makes the segmentation techniques much easier since a specific </a:t>
            </a:r>
            <a:r>
              <a:rPr lang="en-US" sz="2000" dirty="0">
                <a:latin typeface="Aileron Heavy" panose="00000A00000000000000" pitchFamily="50" charset="0"/>
              </a:rPr>
              <a:t>gray value will act as a cut-off</a:t>
            </a:r>
            <a:r>
              <a:rPr lang="en-US" sz="2000" dirty="0">
                <a:latin typeface="Aileron Regular" panose="020B0604020202020204" charset="0"/>
              </a:rPr>
              <a:t>, hence,  threshold for our image!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1051808"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SEGMENTATION BY THRESHOLDING</a:t>
            </a:r>
          </a:p>
        </p:txBody>
      </p:sp>
      <p:sp>
        <p:nvSpPr>
          <p:cNvPr id="12" name="TextBox 11">
            <a:extLst>
              <a:ext uri="{FF2B5EF4-FFF2-40B4-BE49-F238E27FC236}">
                <a16:creationId xmlns:a16="http://schemas.microsoft.com/office/drawing/2014/main" id="{A03D9DDB-0911-CCC6-289E-FE03CE9C7E57}"/>
              </a:ext>
            </a:extLst>
          </p:cNvPr>
          <p:cNvSpPr txBox="1"/>
          <p:nvPr/>
        </p:nvSpPr>
        <p:spPr>
          <a:xfrm>
            <a:off x="814032" y="6337033"/>
            <a:ext cx="3883013"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(a) Prior to threshold adjustment</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7425DD19-40DC-E7A7-65E1-92F932101E58}"/>
              </a:ext>
            </a:extLst>
          </p:cNvPr>
          <p:cNvGrpSpPr/>
          <p:nvPr/>
        </p:nvGrpSpPr>
        <p:grpSpPr>
          <a:xfrm>
            <a:off x="814032" y="2398451"/>
            <a:ext cx="12087937" cy="3888049"/>
            <a:chOff x="849549" y="2398451"/>
            <a:chExt cx="12087937" cy="3888049"/>
          </a:xfrm>
        </p:grpSpPr>
        <p:pic>
          <p:nvPicPr>
            <p:cNvPr id="11" name="Picture 10" descr="Red dots on a black background&#10;&#10;Description automatically generated with low confidence">
              <a:extLst>
                <a:ext uri="{FF2B5EF4-FFF2-40B4-BE49-F238E27FC236}">
                  <a16:creationId xmlns:a16="http://schemas.microsoft.com/office/drawing/2014/main" id="{E61A0B84-84C2-AE89-A9D2-FB83A456D4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549" y="2398451"/>
              <a:ext cx="3883013" cy="3888049"/>
            </a:xfrm>
            <a:prstGeom prst="rect">
              <a:avLst/>
            </a:prstGeom>
          </p:spPr>
        </p:pic>
        <p:pic>
          <p:nvPicPr>
            <p:cNvPr id="14" name="Picture 13" descr="A picture containing covered, red&#10;&#10;Description automatically generated">
              <a:extLst>
                <a:ext uri="{FF2B5EF4-FFF2-40B4-BE49-F238E27FC236}">
                  <a16:creationId xmlns:a16="http://schemas.microsoft.com/office/drawing/2014/main" id="{83D647CC-22D5-69F3-C8CB-C8E754736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081" y="2398451"/>
              <a:ext cx="3877963" cy="3888049"/>
            </a:xfrm>
            <a:prstGeom prst="rect">
              <a:avLst/>
            </a:prstGeom>
          </p:spPr>
        </p:pic>
        <p:pic>
          <p:nvPicPr>
            <p:cNvPr id="16" name="Picture 15" descr="Background pattern&#10;&#10;Description automatically generated">
              <a:extLst>
                <a:ext uri="{FF2B5EF4-FFF2-40B4-BE49-F238E27FC236}">
                  <a16:creationId xmlns:a16="http://schemas.microsoft.com/office/drawing/2014/main" id="{8D23B2C4-E307-B98D-6724-CC2C50CC5A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9563" y="2398452"/>
              <a:ext cx="3877923" cy="3888048"/>
            </a:xfrm>
            <a:prstGeom prst="rect">
              <a:avLst/>
            </a:prstGeom>
            <a:ln>
              <a:solidFill>
                <a:schemeClr val="tx1"/>
              </a:solidFill>
            </a:ln>
          </p:spPr>
        </p:pic>
      </p:grpSp>
      <p:sp>
        <p:nvSpPr>
          <p:cNvPr id="18" name="TextBox 17">
            <a:extLst>
              <a:ext uri="{FF2B5EF4-FFF2-40B4-BE49-F238E27FC236}">
                <a16:creationId xmlns:a16="http://schemas.microsoft.com/office/drawing/2014/main" id="{3541D7E5-4224-4C63-5DDD-BA6F6F83F475}"/>
              </a:ext>
            </a:extLst>
          </p:cNvPr>
          <p:cNvSpPr txBox="1"/>
          <p:nvPr/>
        </p:nvSpPr>
        <p:spPr>
          <a:xfrm>
            <a:off x="4916493" y="6337033"/>
            <a:ext cx="3883013"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(b) Adjusted threshold near peak values</a:t>
            </a:r>
          </a:p>
        </p:txBody>
      </p:sp>
      <p:sp>
        <p:nvSpPr>
          <p:cNvPr id="19" name="TextBox 18">
            <a:extLst>
              <a:ext uri="{FF2B5EF4-FFF2-40B4-BE49-F238E27FC236}">
                <a16:creationId xmlns:a16="http://schemas.microsoft.com/office/drawing/2014/main" id="{727A2137-FC9F-D6F6-B304-60E173B027F2}"/>
              </a:ext>
            </a:extLst>
          </p:cNvPr>
          <p:cNvSpPr txBox="1"/>
          <p:nvPr/>
        </p:nvSpPr>
        <p:spPr>
          <a:xfrm>
            <a:off x="9018954" y="6341410"/>
            <a:ext cx="3883013"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 Threshold applied to sand image</a:t>
            </a:r>
          </a:p>
        </p:txBody>
      </p:sp>
      <p:sp>
        <p:nvSpPr>
          <p:cNvPr id="20" name="TextBox 19">
            <a:extLst>
              <a:ext uri="{FF2B5EF4-FFF2-40B4-BE49-F238E27FC236}">
                <a16:creationId xmlns:a16="http://schemas.microsoft.com/office/drawing/2014/main" id="{99094F09-480B-BC12-6268-5E55DC8820B2}"/>
              </a:ext>
            </a:extLst>
          </p:cNvPr>
          <p:cNvSpPr txBox="1"/>
          <p:nvPr/>
        </p:nvSpPr>
        <p:spPr>
          <a:xfrm>
            <a:off x="1371599" y="6812844"/>
            <a:ext cx="10972802"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4. Image segmentation by thresholding using ImageJ. </a:t>
            </a:r>
          </a:p>
        </p:txBody>
      </p:sp>
    </p:spTree>
    <p:extLst>
      <p:ext uri="{BB962C8B-B14F-4D97-AF65-F5344CB8AC3E}">
        <p14:creationId xmlns:p14="http://schemas.microsoft.com/office/powerpoint/2010/main" val="2969037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8137155" y="2819790"/>
            <a:ext cx="4816845" cy="6124241"/>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After thresholding, we binarize the image. In principle, </a:t>
            </a:r>
            <a:r>
              <a:rPr lang="en-US" sz="2200" dirty="0">
                <a:latin typeface="Aileron Heavy" panose="00000A00000000000000" pitchFamily="50" charset="0"/>
              </a:rPr>
              <a:t>binarizing</a:t>
            </a:r>
            <a:r>
              <a:rPr lang="en-US" sz="2200" dirty="0">
                <a:latin typeface="Aileron Regular" panose="020B0604020202020204" charset="0"/>
              </a:rPr>
              <a:t> is the process of taking a grayscale image and converting it to </a:t>
            </a:r>
            <a:r>
              <a:rPr lang="en-US" sz="2200" dirty="0">
                <a:latin typeface="Aileron Heavy" panose="00000A00000000000000" pitchFamily="50" charset="0"/>
              </a:rPr>
              <a:t>black and white</a:t>
            </a:r>
            <a:r>
              <a:rPr lang="en-US" sz="2200" dirty="0">
                <a:latin typeface="Aileron Regular" panose="020B0604020202020204" charset="0"/>
              </a:rPr>
              <a:t> as it is. This reduces the information contained in the image since the 256 shades or values of gray has been reduced to two – black and white! This prepares ImageJ to measure some properties of the grains since the blobs or grains are now explicitly distinct from the background.</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266476"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BINARIZING THE IMAGE</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20" name="TextBox 19">
            <a:extLst>
              <a:ext uri="{FF2B5EF4-FFF2-40B4-BE49-F238E27FC236}">
                <a16:creationId xmlns:a16="http://schemas.microsoft.com/office/drawing/2014/main" id="{99094F09-480B-BC12-6268-5E55DC8820B2}"/>
              </a:ext>
            </a:extLst>
          </p:cNvPr>
          <p:cNvSpPr txBox="1"/>
          <p:nvPr/>
        </p:nvSpPr>
        <p:spPr>
          <a:xfrm>
            <a:off x="914400" y="9334500"/>
            <a:ext cx="67056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5. Binarized image of sand grains after thresholding. </a:t>
            </a:r>
          </a:p>
        </p:txBody>
      </p:sp>
      <p:pic>
        <p:nvPicPr>
          <p:cNvPr id="4" name="Picture 3" descr="A picture containing kitchenware, grate&#10;&#10;Description automatically generated">
            <a:extLst>
              <a:ext uri="{FF2B5EF4-FFF2-40B4-BE49-F238E27FC236}">
                <a16:creationId xmlns:a16="http://schemas.microsoft.com/office/drawing/2014/main" id="{E8959673-A002-D1F0-E05F-74942BBB05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07396"/>
            <a:ext cx="6705600" cy="6749030"/>
          </a:xfrm>
          <a:prstGeom prst="rect">
            <a:avLst/>
          </a:prstGeom>
        </p:spPr>
      </p:pic>
    </p:spTree>
    <p:extLst>
      <p:ext uri="{BB962C8B-B14F-4D97-AF65-F5344CB8AC3E}">
        <p14:creationId xmlns:p14="http://schemas.microsoft.com/office/powerpoint/2010/main" val="2723899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162801" y="5241585"/>
            <a:ext cx="5791200" cy="4092915"/>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From the set measurement options in ImageJ, the </a:t>
            </a:r>
            <a:r>
              <a:rPr lang="en-US" sz="2200" dirty="0">
                <a:latin typeface="Aileron Heavy" panose="00000A00000000000000" pitchFamily="50" charset="0"/>
              </a:rPr>
              <a:t>parameters of interest</a:t>
            </a:r>
            <a:r>
              <a:rPr lang="en-US" sz="2200" dirty="0">
                <a:latin typeface="Aileron Regular" panose="020B0604020202020204" charset="0"/>
              </a:rPr>
              <a:t> were chosen that will be extracted from the binarized image of our sand grains. This is why we have set a scale earlier since most of the measurements that will be returned were based on the set scaled diameter of the grain – 0.0625 mm as estimate or average.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26458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SAND GRAIN MEASUREMENTS</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20" name="TextBox 19">
            <a:extLst>
              <a:ext uri="{FF2B5EF4-FFF2-40B4-BE49-F238E27FC236}">
                <a16:creationId xmlns:a16="http://schemas.microsoft.com/office/drawing/2014/main" id="{99094F09-480B-BC12-6268-5E55DC8820B2}"/>
              </a:ext>
            </a:extLst>
          </p:cNvPr>
          <p:cNvSpPr txBox="1"/>
          <p:nvPr/>
        </p:nvSpPr>
        <p:spPr>
          <a:xfrm>
            <a:off x="914400" y="9334500"/>
            <a:ext cx="5791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6. Parameters to be measured from the grains. </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8173CCBD-9289-292F-8F88-99D5098976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324099"/>
            <a:ext cx="5791200" cy="6905939"/>
          </a:xfrm>
          <a:prstGeom prst="rect">
            <a:avLst/>
          </a:prstGeom>
        </p:spPr>
      </p:pic>
      <p:pic>
        <p:nvPicPr>
          <p:cNvPr id="12" name="Picture 11">
            <a:extLst>
              <a:ext uri="{FF2B5EF4-FFF2-40B4-BE49-F238E27FC236}">
                <a16:creationId xmlns:a16="http://schemas.microsoft.com/office/drawing/2014/main" id="{EAC0C5BE-30E4-6A91-5AD2-F08F25D9F128}"/>
              </a:ext>
            </a:extLst>
          </p:cNvPr>
          <p:cNvPicPr>
            <a:picLocks noChangeAspect="1"/>
          </p:cNvPicPr>
          <p:nvPr/>
        </p:nvPicPr>
        <p:blipFill>
          <a:blip r:embed="rId3"/>
          <a:stretch>
            <a:fillRect/>
          </a:stretch>
        </p:blipFill>
        <p:spPr>
          <a:xfrm>
            <a:off x="7010402" y="2324099"/>
            <a:ext cx="5943598" cy="2149812"/>
          </a:xfrm>
          <a:prstGeom prst="rect">
            <a:avLst/>
          </a:prstGeom>
        </p:spPr>
      </p:pic>
      <p:sp>
        <p:nvSpPr>
          <p:cNvPr id="13" name="TextBox 12">
            <a:extLst>
              <a:ext uri="{FF2B5EF4-FFF2-40B4-BE49-F238E27FC236}">
                <a16:creationId xmlns:a16="http://schemas.microsoft.com/office/drawing/2014/main" id="{18CB4294-AC8A-2D2F-1D84-C900719CCCF0}"/>
              </a:ext>
            </a:extLst>
          </p:cNvPr>
          <p:cNvSpPr txBox="1"/>
          <p:nvPr/>
        </p:nvSpPr>
        <p:spPr>
          <a:xfrm>
            <a:off x="7010402" y="4529872"/>
            <a:ext cx="5943598"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7. Table of values for measurements generated. </a:t>
            </a:r>
          </a:p>
        </p:txBody>
      </p:sp>
    </p:spTree>
    <p:extLst>
      <p:ext uri="{BB962C8B-B14F-4D97-AF65-F5344CB8AC3E}">
        <p14:creationId xmlns:p14="http://schemas.microsoft.com/office/powerpoint/2010/main" val="3239527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8000999" y="2400300"/>
            <a:ext cx="4953001" cy="6632072"/>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One of the interesting results observed is that ImageJ was able to quantify the number of sand grains in the image. This can be useful when one wants to count a somehow uncountable setup of objects on large scale – such as rice grains.</a:t>
            </a:r>
          </a:p>
          <a:p>
            <a:pPr algn="just">
              <a:lnSpc>
                <a:spcPct val="150000"/>
              </a:lnSpc>
            </a:pPr>
            <a:endParaRPr lang="en-US" sz="2200" dirty="0">
              <a:latin typeface="Aileron Regular" panose="020B0604020202020204" charset="0"/>
            </a:endParaRPr>
          </a:p>
          <a:p>
            <a:pPr algn="just">
              <a:lnSpc>
                <a:spcPct val="150000"/>
              </a:lnSpc>
            </a:pPr>
            <a:r>
              <a:rPr lang="en-US" sz="2200" dirty="0">
                <a:latin typeface="Aileron Regular" panose="020B0604020202020204" charset="0"/>
              </a:rPr>
              <a:t>Other </a:t>
            </a:r>
            <a:r>
              <a:rPr lang="en-US" sz="2200" dirty="0">
                <a:latin typeface="Aileron Heavy" panose="00000A00000000000000" pitchFamily="50" charset="0"/>
              </a:rPr>
              <a:t>extracted features</a:t>
            </a:r>
            <a:r>
              <a:rPr lang="en-US" sz="2200" dirty="0">
                <a:latin typeface="Aileron Regular" panose="020B0604020202020204" charset="0"/>
              </a:rPr>
              <a:t>, from Figure 7, were the aspect ratio (AR), Roundness or inverse of aspect ratio, and solidity of grains, which is the ratio of the area and convex area. </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26458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SAND GRAIN MEASUREMENTS</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20" name="TextBox 19">
            <a:extLst>
              <a:ext uri="{FF2B5EF4-FFF2-40B4-BE49-F238E27FC236}">
                <a16:creationId xmlns:a16="http://schemas.microsoft.com/office/drawing/2014/main" id="{99094F09-480B-BC12-6268-5E55DC8820B2}"/>
              </a:ext>
            </a:extLst>
          </p:cNvPr>
          <p:cNvSpPr txBox="1"/>
          <p:nvPr/>
        </p:nvSpPr>
        <p:spPr>
          <a:xfrm>
            <a:off x="914400" y="9202438"/>
            <a:ext cx="6553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8. Labelled blobs or sand grains after measurement in ImageJ.</a:t>
            </a:r>
          </a:p>
        </p:txBody>
      </p:sp>
      <p:pic>
        <p:nvPicPr>
          <p:cNvPr id="4" name="Picture 3" descr="Background pattern&#10;&#10;Description automatically generated">
            <a:extLst>
              <a:ext uri="{FF2B5EF4-FFF2-40B4-BE49-F238E27FC236}">
                <a16:creationId xmlns:a16="http://schemas.microsoft.com/office/drawing/2014/main" id="{27830053-3638-4D3A-0881-FC28C5E23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14600"/>
            <a:ext cx="6553200" cy="6553200"/>
          </a:xfrm>
          <a:prstGeom prst="rect">
            <a:avLst/>
          </a:prstGeom>
          <a:ln>
            <a:solidFill>
              <a:schemeClr val="tx1"/>
            </a:solidFill>
          </a:ln>
        </p:spPr>
      </p:pic>
    </p:spTree>
    <p:extLst>
      <p:ext uri="{BB962C8B-B14F-4D97-AF65-F5344CB8AC3E}">
        <p14:creationId xmlns:p14="http://schemas.microsoft.com/office/powerpoint/2010/main" val="3823646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475941"/>
            <a:ext cx="12192000" cy="2061590"/>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We also considered trying out other images – in this case is an image of the Philippine coins series – using ImageJ. Executing the same processes carried out in the sand grains, we obtain the result as shown in figure 9c. In this latter part of  the activity, we validate if the ImageJ measurements were consistent with the actual measurement – diameter and area of coins.</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1592276"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ANALYSIS ON PHILIPPINE PESO COINS</a:t>
            </a: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8137155" y="463800"/>
              <a:ext cx="496924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FEATURE EXTRACTION USING IMAGEJ</a:t>
              </a:r>
              <a:endParaRPr lang="en-US" sz="1600" dirty="0">
                <a:solidFill>
                  <a:schemeClr val="tx1">
                    <a:lumMod val="85000"/>
                    <a:lumOff val="15000"/>
                  </a:schemeClr>
                </a:solidFill>
                <a:latin typeface="Aileron Regular" panose="020B0604020202020204" charset="0"/>
              </a:endParaRPr>
            </a:p>
          </p:txBody>
        </p:sp>
      </p:grpSp>
      <p:sp>
        <p:nvSpPr>
          <p:cNvPr id="20" name="TextBox 19">
            <a:extLst>
              <a:ext uri="{FF2B5EF4-FFF2-40B4-BE49-F238E27FC236}">
                <a16:creationId xmlns:a16="http://schemas.microsoft.com/office/drawing/2014/main" id="{99094F09-480B-BC12-6268-5E55DC8820B2}"/>
              </a:ext>
            </a:extLst>
          </p:cNvPr>
          <p:cNvSpPr txBox="1"/>
          <p:nvPr/>
        </p:nvSpPr>
        <p:spPr>
          <a:xfrm>
            <a:off x="815340" y="6390241"/>
            <a:ext cx="3886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(a) Original image from this </a:t>
            </a:r>
            <a:r>
              <a:rPr lang="en-US" sz="1600" dirty="0">
                <a:latin typeface="Aileron Regular" panose="020B0604020202020204" charset="0"/>
                <a:hlinkClick r:id="rId2"/>
              </a:rPr>
              <a:t>site</a:t>
            </a:r>
            <a:endParaRPr lang="en-US" sz="1600" dirty="0">
              <a:latin typeface="Aileron Regular" panose="020B0604020202020204" charset="0"/>
            </a:endParaRPr>
          </a:p>
        </p:txBody>
      </p:sp>
      <p:grpSp>
        <p:nvGrpSpPr>
          <p:cNvPr id="15" name="Group 14">
            <a:extLst>
              <a:ext uri="{FF2B5EF4-FFF2-40B4-BE49-F238E27FC236}">
                <a16:creationId xmlns:a16="http://schemas.microsoft.com/office/drawing/2014/main" id="{FF9D61F7-8F43-E732-FC4E-9CFA4EF6D18A}"/>
              </a:ext>
            </a:extLst>
          </p:cNvPr>
          <p:cNvGrpSpPr/>
          <p:nvPr/>
        </p:nvGrpSpPr>
        <p:grpSpPr>
          <a:xfrm>
            <a:off x="815340" y="2400300"/>
            <a:ext cx="12085320" cy="3886200"/>
            <a:chOff x="922021" y="2324100"/>
            <a:chExt cx="12085320" cy="3886200"/>
          </a:xfrm>
        </p:grpSpPr>
        <p:pic>
          <p:nvPicPr>
            <p:cNvPr id="5" name="Picture 4" descr="A group of coins&#10;&#10;Description automatically generated with medium confidence">
              <a:extLst>
                <a:ext uri="{FF2B5EF4-FFF2-40B4-BE49-F238E27FC236}">
                  <a16:creationId xmlns:a16="http://schemas.microsoft.com/office/drawing/2014/main" id="{670940FF-FFF9-4739-DE35-C04D808FB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21" y="2324100"/>
              <a:ext cx="3886200" cy="3886200"/>
            </a:xfrm>
            <a:prstGeom prst="rect">
              <a:avLst/>
            </a:prstGeom>
            <a:ln w="12700">
              <a:solidFill>
                <a:schemeClr val="tx1"/>
              </a:solidFill>
            </a:ln>
          </p:spPr>
        </p:pic>
        <p:pic>
          <p:nvPicPr>
            <p:cNvPr id="12" name="Picture 11" descr="A picture containing building, window&#10;&#10;Description automatically generated">
              <a:extLst>
                <a:ext uri="{FF2B5EF4-FFF2-40B4-BE49-F238E27FC236}">
                  <a16:creationId xmlns:a16="http://schemas.microsoft.com/office/drawing/2014/main" id="{BE4CC6B2-2F28-5038-F88B-6F5857F68F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1581" y="2324100"/>
              <a:ext cx="3886200" cy="3886200"/>
            </a:xfrm>
            <a:prstGeom prst="rect">
              <a:avLst/>
            </a:prstGeom>
          </p:spPr>
        </p:pic>
        <p:pic>
          <p:nvPicPr>
            <p:cNvPr id="14" name="Picture 13" descr="Shape, circle&#10;&#10;Description automatically generated">
              <a:extLst>
                <a:ext uri="{FF2B5EF4-FFF2-40B4-BE49-F238E27FC236}">
                  <a16:creationId xmlns:a16="http://schemas.microsoft.com/office/drawing/2014/main" id="{1A44F848-CCEE-6EBF-BB54-AF3D8D6CBA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1141" y="2324100"/>
              <a:ext cx="3886200" cy="3886200"/>
            </a:xfrm>
            <a:prstGeom prst="rect">
              <a:avLst/>
            </a:prstGeom>
            <a:ln>
              <a:solidFill>
                <a:schemeClr val="tx1"/>
              </a:solidFill>
            </a:ln>
          </p:spPr>
        </p:pic>
      </p:grpSp>
      <p:sp>
        <p:nvSpPr>
          <p:cNvPr id="16" name="TextBox 15">
            <a:extLst>
              <a:ext uri="{FF2B5EF4-FFF2-40B4-BE49-F238E27FC236}">
                <a16:creationId xmlns:a16="http://schemas.microsoft.com/office/drawing/2014/main" id="{F26C401D-517A-7F00-B0A5-B053F98F392F}"/>
              </a:ext>
            </a:extLst>
          </p:cNvPr>
          <p:cNvSpPr txBox="1"/>
          <p:nvPr/>
        </p:nvSpPr>
        <p:spPr>
          <a:xfrm>
            <a:off x="4914900" y="6390241"/>
            <a:ext cx="3886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(b) Binarized image after thresholding</a:t>
            </a:r>
          </a:p>
        </p:txBody>
      </p:sp>
      <p:sp>
        <p:nvSpPr>
          <p:cNvPr id="17" name="TextBox 16">
            <a:extLst>
              <a:ext uri="{FF2B5EF4-FFF2-40B4-BE49-F238E27FC236}">
                <a16:creationId xmlns:a16="http://schemas.microsoft.com/office/drawing/2014/main" id="{DB0C0972-EB44-3614-E2BD-3838B27DB8C9}"/>
              </a:ext>
            </a:extLst>
          </p:cNvPr>
          <p:cNvSpPr txBox="1"/>
          <p:nvPr/>
        </p:nvSpPr>
        <p:spPr>
          <a:xfrm>
            <a:off x="9014460" y="6390241"/>
            <a:ext cx="3886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(c) Identified coins through ImageJ</a:t>
            </a:r>
          </a:p>
        </p:txBody>
      </p:sp>
      <p:sp>
        <p:nvSpPr>
          <p:cNvPr id="18" name="TextBox 17">
            <a:extLst>
              <a:ext uri="{FF2B5EF4-FFF2-40B4-BE49-F238E27FC236}">
                <a16:creationId xmlns:a16="http://schemas.microsoft.com/office/drawing/2014/main" id="{43F1E15F-9BB2-CD25-5196-D9C3631392D8}"/>
              </a:ext>
            </a:extLst>
          </p:cNvPr>
          <p:cNvSpPr txBox="1"/>
          <p:nvPr/>
        </p:nvSpPr>
        <p:spPr>
          <a:xfrm>
            <a:off x="3200400" y="6896100"/>
            <a:ext cx="7315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9. Images of interest for the Philippine peso coins analysis.</a:t>
            </a:r>
          </a:p>
        </p:txBody>
      </p:sp>
    </p:spTree>
    <p:extLst>
      <p:ext uri="{BB962C8B-B14F-4D97-AF65-F5344CB8AC3E}">
        <p14:creationId xmlns:p14="http://schemas.microsoft.com/office/powerpoint/2010/main" val="2343572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12319</TotalTime>
  <Words>1304</Words>
  <Application>Microsoft Office PowerPoint</Application>
  <PresentationFormat>Custom</PresentationFormat>
  <Paragraphs>109</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Aileron Regular</vt:lpstr>
      <vt:lpstr>Aileron Black</vt:lpstr>
      <vt:lpstr>Altero</vt:lpstr>
      <vt:lpstr>Calibri</vt:lpstr>
      <vt:lpstr>Aileron Heavy</vt:lpstr>
      <vt:lpstr>Aileron</vt:lpstr>
      <vt:lpstr>Wingdings</vt:lpstr>
      <vt:lpstr>Aileron Bold</vt:lpstr>
      <vt:lpstr>Arial</vt:lpstr>
      <vt:lpstr>Aileron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2023-04-28T09:00:16Z</dcterms:modified>
  <dc:identifier>DAFcaABksrY</dc:identifier>
</cp:coreProperties>
</file>